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860" autoAdjust="0"/>
  </p:normalViewPr>
  <p:slideViewPr>
    <p:cSldViewPr snapToGrid="0">
      <p:cViewPr varScale="1">
        <p:scale>
          <a:sx n="67" d="100"/>
          <a:sy n="67" d="100"/>
        </p:scale>
        <p:origin x="8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0AE401-7982-49F0-A929-BDC660DF8DC9}" type="datetimeFigureOut">
              <a:rPr lang="en-US" smtClean="0"/>
              <a:t>6/10/2019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25E74B-20C0-47CA-9FA3-2FE73FAE2918}" type="slidenum">
              <a:rPr lang="en-US" smtClean="0"/>
              <a:t>‹#›</a:t>
            </a:fld>
            <a:endParaRPr lang="en-US"/>
          </a:p>
        </p:txBody>
      </p:sp>
    </p:spTree>
    <p:extLst>
      <p:ext uri="{BB962C8B-B14F-4D97-AF65-F5344CB8AC3E}">
        <p14:creationId xmlns:p14="http://schemas.microsoft.com/office/powerpoint/2010/main" val="2327911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Apple has innovative products that control a substantial share of the technology market. The position of Apple in the global market share is currently third in the smartphone market making the company highly profitable. However, Apple has unique product software that is mostly incompatible with other major techno devices. The company also has few products that limit their market share in product diversity.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F25E74B-20C0-47CA-9FA3-2FE73FAE2918}" type="slidenum">
              <a:rPr lang="en-US" smtClean="0"/>
              <a:t>2</a:t>
            </a:fld>
            <a:endParaRPr lang="en-US"/>
          </a:p>
        </p:txBody>
      </p:sp>
    </p:spTree>
    <p:extLst>
      <p:ext uri="{BB962C8B-B14F-4D97-AF65-F5344CB8AC3E}">
        <p14:creationId xmlns:p14="http://schemas.microsoft.com/office/powerpoint/2010/main" val="1847128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Apple has opportunities for technological advancement in the dynamic field of technology. The market is growing and Apple could tap into the growth prospects and increase their share of the business. Apple can also invent cars that will conform to the current urge for green energy. Apple TV and watch also provide an opportunity for the company. Apple is threatened by completion from other affordable brands like Samsung, Huawei, etc. the rising cost of production may reduce profits.</a:t>
            </a:r>
          </a:p>
          <a:p>
            <a:endParaRPr lang="en-US" dirty="0"/>
          </a:p>
        </p:txBody>
      </p:sp>
      <p:sp>
        <p:nvSpPr>
          <p:cNvPr id="4" name="Slide Number Placeholder 3"/>
          <p:cNvSpPr>
            <a:spLocks noGrp="1"/>
          </p:cNvSpPr>
          <p:nvPr>
            <p:ph type="sldNum" sz="quarter" idx="10"/>
          </p:nvPr>
        </p:nvSpPr>
        <p:spPr/>
        <p:txBody>
          <a:bodyPr/>
          <a:lstStyle/>
          <a:p>
            <a:fld id="{5F25E74B-20C0-47CA-9FA3-2FE73FAE2918}" type="slidenum">
              <a:rPr lang="en-US" smtClean="0"/>
              <a:t>3</a:t>
            </a:fld>
            <a:endParaRPr lang="en-US"/>
          </a:p>
        </p:txBody>
      </p:sp>
    </p:spTree>
    <p:extLst>
      <p:ext uri="{BB962C8B-B14F-4D97-AF65-F5344CB8AC3E}">
        <p14:creationId xmlns:p14="http://schemas.microsoft.com/office/powerpoint/2010/main" val="3862330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Apple should consider creating compatible software that will increase interoperability with other brands. The number of products that Apple produces should increase to increase its grip in the market share. Also, Apple should be very careful about how they handle the expectations of customers by ensuring they meet all the needs of clients.</a:t>
            </a:r>
          </a:p>
          <a:p>
            <a:endParaRPr lang="en-US" dirty="0"/>
          </a:p>
        </p:txBody>
      </p:sp>
      <p:sp>
        <p:nvSpPr>
          <p:cNvPr id="4" name="Slide Number Placeholder 3"/>
          <p:cNvSpPr>
            <a:spLocks noGrp="1"/>
          </p:cNvSpPr>
          <p:nvPr>
            <p:ph type="sldNum" sz="quarter" idx="10"/>
          </p:nvPr>
        </p:nvSpPr>
        <p:spPr/>
        <p:txBody>
          <a:bodyPr/>
          <a:lstStyle/>
          <a:p>
            <a:fld id="{5F25E74B-20C0-47CA-9FA3-2FE73FAE2918}" type="slidenum">
              <a:rPr lang="en-US" smtClean="0"/>
              <a:t>4</a:t>
            </a:fld>
            <a:endParaRPr lang="en-US"/>
          </a:p>
        </p:txBody>
      </p:sp>
    </p:spTree>
    <p:extLst>
      <p:ext uri="{BB962C8B-B14F-4D97-AF65-F5344CB8AC3E}">
        <p14:creationId xmlns:p14="http://schemas.microsoft.com/office/powerpoint/2010/main" val="2602379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Apple should increase its innovation capacity and increase the value of their products and become more outstanding. Other tech companies have embraced varied pricing for different financial classes. Apple should embrace it too. The company should consider minimizing the cost of production even as they regularize prices.</a:t>
            </a:r>
          </a:p>
          <a:p>
            <a:endParaRPr lang="en-US" dirty="0"/>
          </a:p>
        </p:txBody>
      </p:sp>
      <p:sp>
        <p:nvSpPr>
          <p:cNvPr id="4" name="Slide Number Placeholder 3"/>
          <p:cNvSpPr>
            <a:spLocks noGrp="1"/>
          </p:cNvSpPr>
          <p:nvPr>
            <p:ph type="sldNum" sz="quarter" idx="10"/>
          </p:nvPr>
        </p:nvSpPr>
        <p:spPr/>
        <p:txBody>
          <a:bodyPr/>
          <a:lstStyle/>
          <a:p>
            <a:fld id="{5F25E74B-20C0-47CA-9FA3-2FE73FAE2918}" type="slidenum">
              <a:rPr lang="en-US" smtClean="0"/>
              <a:t>5</a:t>
            </a:fld>
            <a:endParaRPr lang="en-US"/>
          </a:p>
        </p:txBody>
      </p:sp>
    </p:spTree>
    <p:extLst>
      <p:ext uri="{BB962C8B-B14F-4D97-AF65-F5344CB8AC3E}">
        <p14:creationId xmlns:p14="http://schemas.microsoft.com/office/powerpoint/2010/main" val="1603229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political situation in the United States threatened Apple’s dependence on low taxation. In the age of income inequality, many politicians are demanding an increase in corporate tax. Apple’s share in the music market also sparks antitrust concerns. Apple heavily depends on China for production making hostile positions in China risky for business. Foreign exchange rates and stagnating middle-income salaries affect the progress of Apple.</a:t>
            </a:r>
          </a:p>
          <a:p>
            <a:endParaRPr lang="en-US" dirty="0"/>
          </a:p>
        </p:txBody>
      </p:sp>
      <p:sp>
        <p:nvSpPr>
          <p:cNvPr id="4" name="Slide Number Placeholder 3"/>
          <p:cNvSpPr>
            <a:spLocks noGrp="1"/>
          </p:cNvSpPr>
          <p:nvPr>
            <p:ph type="sldNum" sz="quarter" idx="10"/>
          </p:nvPr>
        </p:nvSpPr>
        <p:spPr/>
        <p:txBody>
          <a:bodyPr/>
          <a:lstStyle/>
          <a:p>
            <a:fld id="{5F25E74B-20C0-47CA-9FA3-2FE73FAE2918}" type="slidenum">
              <a:rPr lang="en-US" smtClean="0"/>
              <a:t>6</a:t>
            </a:fld>
            <a:endParaRPr lang="en-US"/>
          </a:p>
        </p:txBody>
      </p:sp>
    </p:spTree>
    <p:extLst>
      <p:ext uri="{BB962C8B-B14F-4D97-AF65-F5344CB8AC3E}">
        <p14:creationId xmlns:p14="http://schemas.microsoft.com/office/powerpoint/2010/main" val="1588888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regions of the world with high consumer spending growth like Africa and younger consumers globally have little attachment to Apple. The high pricing of Apple products sparks moral and consumer protection controversies. Competitors like Samsung have gained the ability to duplicate Apple’s top-notch technologies making them ordinary. The rise of cybersecurity threats also increases the risks in the technological sector.</a:t>
            </a:r>
          </a:p>
          <a:p>
            <a:endParaRPr lang="en-US" dirty="0"/>
          </a:p>
        </p:txBody>
      </p:sp>
      <p:sp>
        <p:nvSpPr>
          <p:cNvPr id="4" name="Slide Number Placeholder 3"/>
          <p:cNvSpPr>
            <a:spLocks noGrp="1"/>
          </p:cNvSpPr>
          <p:nvPr>
            <p:ph type="sldNum" sz="quarter" idx="10"/>
          </p:nvPr>
        </p:nvSpPr>
        <p:spPr/>
        <p:txBody>
          <a:bodyPr/>
          <a:lstStyle/>
          <a:p>
            <a:fld id="{5F25E74B-20C0-47CA-9FA3-2FE73FAE2918}" type="slidenum">
              <a:rPr lang="en-US" smtClean="0"/>
              <a:t>7</a:t>
            </a:fld>
            <a:endParaRPr lang="en-US"/>
          </a:p>
        </p:txBody>
      </p:sp>
    </p:spTree>
    <p:extLst>
      <p:ext uri="{BB962C8B-B14F-4D97-AF65-F5344CB8AC3E}">
        <p14:creationId xmlns:p14="http://schemas.microsoft.com/office/powerpoint/2010/main" val="2163734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Apple must consider a reduction in the prices of their overpriced goods, an increase in marketing to the younger generation and increased promotion of in regions with potential consumer growth like Africa. Apple should also consider finding alternative production places to help limit its connection with China</a:t>
            </a:r>
          </a:p>
          <a:p>
            <a:endParaRPr lang="en-US" dirty="0"/>
          </a:p>
        </p:txBody>
      </p:sp>
      <p:sp>
        <p:nvSpPr>
          <p:cNvPr id="4" name="Slide Number Placeholder 3"/>
          <p:cNvSpPr>
            <a:spLocks noGrp="1"/>
          </p:cNvSpPr>
          <p:nvPr>
            <p:ph type="sldNum" sz="quarter" idx="10"/>
          </p:nvPr>
        </p:nvSpPr>
        <p:spPr/>
        <p:txBody>
          <a:bodyPr/>
          <a:lstStyle/>
          <a:p>
            <a:fld id="{5F25E74B-20C0-47CA-9FA3-2FE73FAE2918}" type="slidenum">
              <a:rPr lang="en-US" smtClean="0"/>
              <a:t>8</a:t>
            </a:fld>
            <a:endParaRPr lang="en-US"/>
          </a:p>
        </p:txBody>
      </p:sp>
    </p:spTree>
    <p:extLst>
      <p:ext uri="{BB962C8B-B14F-4D97-AF65-F5344CB8AC3E}">
        <p14:creationId xmlns:p14="http://schemas.microsoft.com/office/powerpoint/2010/main" val="4169969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Apple should consider making their music marketing strategies more acceptable by society and musicians who are increasingly getting hostile. Corporate social responsibility and other public relations projects will help redeem the image of the company and return it to social acceptance. The company should also increase its level of compliance with social standards and ethical practices.</a:t>
            </a:r>
          </a:p>
          <a:p>
            <a:endParaRPr lang="en-US" dirty="0"/>
          </a:p>
        </p:txBody>
      </p:sp>
      <p:sp>
        <p:nvSpPr>
          <p:cNvPr id="4" name="Slide Number Placeholder 3"/>
          <p:cNvSpPr>
            <a:spLocks noGrp="1"/>
          </p:cNvSpPr>
          <p:nvPr>
            <p:ph type="sldNum" sz="quarter" idx="10"/>
          </p:nvPr>
        </p:nvSpPr>
        <p:spPr/>
        <p:txBody>
          <a:bodyPr/>
          <a:lstStyle/>
          <a:p>
            <a:fld id="{5F25E74B-20C0-47CA-9FA3-2FE73FAE2918}" type="slidenum">
              <a:rPr lang="en-US" smtClean="0"/>
              <a:t>9</a:t>
            </a:fld>
            <a:endParaRPr lang="en-US"/>
          </a:p>
        </p:txBody>
      </p:sp>
    </p:spTree>
    <p:extLst>
      <p:ext uri="{BB962C8B-B14F-4D97-AF65-F5344CB8AC3E}">
        <p14:creationId xmlns:p14="http://schemas.microsoft.com/office/powerpoint/2010/main" val="328987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FD68C7-DCB9-442B-8753-67A8FF721E46}" type="datetimeFigureOut">
              <a:rPr lang="en-US" smtClean="0"/>
              <a:t>6/10/2019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55CB1-EBC5-4B68-9258-1DB5802EE46D}" type="slidenum">
              <a:rPr lang="en-US" smtClean="0"/>
              <a:t>‹#›</a:t>
            </a:fld>
            <a:endParaRPr lang="en-US"/>
          </a:p>
        </p:txBody>
      </p:sp>
    </p:spTree>
    <p:extLst>
      <p:ext uri="{BB962C8B-B14F-4D97-AF65-F5344CB8AC3E}">
        <p14:creationId xmlns:p14="http://schemas.microsoft.com/office/powerpoint/2010/main" val="1960845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FD68C7-DCB9-442B-8753-67A8FF721E46}" type="datetimeFigureOut">
              <a:rPr lang="en-US" smtClean="0"/>
              <a:t>6/10/2019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55CB1-EBC5-4B68-9258-1DB5802EE46D}" type="slidenum">
              <a:rPr lang="en-US" smtClean="0"/>
              <a:t>‹#›</a:t>
            </a:fld>
            <a:endParaRPr lang="en-US"/>
          </a:p>
        </p:txBody>
      </p:sp>
    </p:spTree>
    <p:extLst>
      <p:ext uri="{BB962C8B-B14F-4D97-AF65-F5344CB8AC3E}">
        <p14:creationId xmlns:p14="http://schemas.microsoft.com/office/powerpoint/2010/main" val="1662277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BFD68C7-DCB9-442B-8753-67A8FF721E46}" type="datetimeFigureOut">
              <a:rPr lang="en-US" smtClean="0"/>
              <a:t>6/10/2019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55CB1-EBC5-4B68-9258-1DB5802EE46D}" type="slidenum">
              <a:rPr lang="en-US" smtClean="0"/>
              <a:t>‹#›</a:t>
            </a:fld>
            <a:endParaRPr lang="en-US"/>
          </a:p>
        </p:txBody>
      </p:sp>
    </p:spTree>
    <p:extLst>
      <p:ext uri="{BB962C8B-B14F-4D97-AF65-F5344CB8AC3E}">
        <p14:creationId xmlns:p14="http://schemas.microsoft.com/office/powerpoint/2010/main" val="423107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FD68C7-DCB9-442B-8753-67A8FF721E46}" type="datetimeFigureOut">
              <a:rPr lang="en-US" smtClean="0"/>
              <a:t>6/10/2019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655CB1-EBC5-4B68-9258-1DB5802EE46D}" type="slidenum">
              <a:rPr lang="en-US" smtClean="0"/>
              <a:t>‹#›</a:t>
            </a:fld>
            <a:endParaRPr lang="en-US"/>
          </a:p>
        </p:txBody>
      </p:sp>
    </p:spTree>
    <p:extLst>
      <p:ext uri="{BB962C8B-B14F-4D97-AF65-F5344CB8AC3E}">
        <p14:creationId xmlns:p14="http://schemas.microsoft.com/office/powerpoint/2010/main" val="916337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FD68C7-DCB9-442B-8753-67A8FF721E46}" type="datetimeFigureOut">
              <a:rPr lang="en-US" smtClean="0"/>
              <a:t>6/10/2019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655CB1-EBC5-4B68-9258-1DB5802EE46D}" type="slidenum">
              <a:rPr lang="en-US" smtClean="0"/>
              <a:t>‹#›</a:t>
            </a:fld>
            <a:endParaRPr lang="en-US"/>
          </a:p>
        </p:txBody>
      </p:sp>
    </p:spTree>
    <p:extLst>
      <p:ext uri="{BB962C8B-B14F-4D97-AF65-F5344CB8AC3E}">
        <p14:creationId xmlns:p14="http://schemas.microsoft.com/office/powerpoint/2010/main" val="2977280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FD68C7-DCB9-442B-8753-67A8FF721E46}" type="datetimeFigureOut">
              <a:rPr lang="en-US" smtClean="0"/>
              <a:t>6/10/2019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655CB1-EBC5-4B68-9258-1DB5802EE46D}" type="slidenum">
              <a:rPr lang="en-US" smtClean="0"/>
              <a:t>‹#›</a:t>
            </a:fld>
            <a:endParaRPr lang="en-US"/>
          </a:p>
        </p:txBody>
      </p:sp>
    </p:spTree>
    <p:extLst>
      <p:ext uri="{BB962C8B-B14F-4D97-AF65-F5344CB8AC3E}">
        <p14:creationId xmlns:p14="http://schemas.microsoft.com/office/powerpoint/2010/main" val="3084637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FD68C7-DCB9-442B-8753-67A8FF721E46}" type="datetimeFigureOut">
              <a:rPr lang="en-US" smtClean="0"/>
              <a:t>6/10/2019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655CB1-EBC5-4B68-9258-1DB5802EE46D}" type="slidenum">
              <a:rPr lang="en-US" smtClean="0"/>
              <a:t>‹#›</a:t>
            </a:fld>
            <a:endParaRPr lang="en-US"/>
          </a:p>
        </p:txBody>
      </p:sp>
    </p:spTree>
    <p:extLst>
      <p:ext uri="{BB962C8B-B14F-4D97-AF65-F5344CB8AC3E}">
        <p14:creationId xmlns:p14="http://schemas.microsoft.com/office/powerpoint/2010/main" val="1671699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BFD68C7-DCB9-442B-8753-67A8FF721E46}" type="datetimeFigureOut">
              <a:rPr lang="en-US" smtClean="0"/>
              <a:t>6/10/2019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655CB1-EBC5-4B68-9258-1DB5802EE46D}" type="slidenum">
              <a:rPr lang="en-US" smtClean="0"/>
              <a:t>‹#›</a:t>
            </a:fld>
            <a:endParaRPr lang="en-US"/>
          </a:p>
        </p:txBody>
      </p:sp>
    </p:spTree>
    <p:extLst>
      <p:ext uri="{BB962C8B-B14F-4D97-AF65-F5344CB8AC3E}">
        <p14:creationId xmlns:p14="http://schemas.microsoft.com/office/powerpoint/2010/main" val="1655108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BFD68C7-DCB9-442B-8753-67A8FF721E46}" type="datetimeFigureOut">
              <a:rPr lang="en-US" smtClean="0"/>
              <a:t>6/10/2019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655CB1-EBC5-4B68-9258-1DB5802EE46D}" type="slidenum">
              <a:rPr lang="en-US" smtClean="0"/>
              <a:t>‹#›</a:t>
            </a:fld>
            <a:endParaRPr lang="en-US"/>
          </a:p>
        </p:txBody>
      </p:sp>
    </p:spTree>
    <p:extLst>
      <p:ext uri="{BB962C8B-B14F-4D97-AF65-F5344CB8AC3E}">
        <p14:creationId xmlns:p14="http://schemas.microsoft.com/office/powerpoint/2010/main" val="4257515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FD68C7-DCB9-442B-8753-67A8FF721E46}" type="datetimeFigureOut">
              <a:rPr lang="en-US" smtClean="0"/>
              <a:t>6/10/2019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55CB1-EBC5-4B68-9258-1DB5802EE46D}" type="slidenum">
              <a:rPr lang="en-US" smtClean="0"/>
              <a:t>‹#›</a:t>
            </a:fld>
            <a:endParaRPr lang="en-US"/>
          </a:p>
        </p:txBody>
      </p:sp>
    </p:spTree>
    <p:extLst>
      <p:ext uri="{BB962C8B-B14F-4D97-AF65-F5344CB8AC3E}">
        <p14:creationId xmlns:p14="http://schemas.microsoft.com/office/powerpoint/2010/main" val="1411118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FD68C7-DCB9-442B-8753-67A8FF721E46}" type="datetimeFigureOut">
              <a:rPr lang="en-US" smtClean="0"/>
              <a:t>6/10/2019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55CB1-EBC5-4B68-9258-1DB5802EE46D}" type="slidenum">
              <a:rPr lang="en-US" smtClean="0"/>
              <a:t>‹#›</a:t>
            </a:fld>
            <a:endParaRPr lang="en-US"/>
          </a:p>
        </p:txBody>
      </p:sp>
    </p:spTree>
    <p:extLst>
      <p:ext uri="{BB962C8B-B14F-4D97-AF65-F5344CB8AC3E}">
        <p14:creationId xmlns:p14="http://schemas.microsoft.com/office/powerpoint/2010/main" val="4008221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FD68C7-DCB9-442B-8753-67A8FF721E46}" type="datetimeFigureOut">
              <a:rPr lang="en-US" smtClean="0"/>
              <a:t>6/10/2019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55CB1-EBC5-4B68-9258-1DB5802EE46D}" type="slidenum">
              <a:rPr lang="en-US" smtClean="0"/>
              <a:t>‹#›</a:t>
            </a:fld>
            <a:endParaRPr lang="en-US"/>
          </a:p>
        </p:txBody>
      </p:sp>
    </p:spTree>
    <p:extLst>
      <p:ext uri="{BB962C8B-B14F-4D97-AF65-F5344CB8AC3E}">
        <p14:creationId xmlns:p14="http://schemas.microsoft.com/office/powerpoint/2010/main" val="2532849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3610275"/>
          </a:xfrm>
        </p:spPr>
        <p:txBody>
          <a:bodyPr>
            <a:normAutofit fontScale="90000"/>
          </a:bodyPr>
          <a:lstStyle/>
          <a:p>
            <a:r>
              <a:rPr lang="en-US" dirty="0" smtClean="0"/>
              <a:t>SWOT and PEST Analysis</a:t>
            </a:r>
            <a:br>
              <a:rPr lang="en-US" dirty="0" smtClean="0"/>
            </a:br>
            <a:r>
              <a:rPr lang="en-US" dirty="0" smtClean="0"/>
              <a:t>Apple Inc.</a:t>
            </a:r>
            <a:br>
              <a:rPr lang="en-US" dirty="0" smtClean="0"/>
            </a:br>
            <a:r>
              <a:rPr lang="en-US" dirty="0" smtClean="0"/>
              <a:t>Name</a:t>
            </a:r>
            <a:br>
              <a:rPr lang="en-US" dirty="0" smtClean="0"/>
            </a:br>
            <a:r>
              <a:rPr lang="en-US" dirty="0" smtClean="0"/>
              <a:t>Class Name</a:t>
            </a:r>
            <a:br>
              <a:rPr lang="en-US" dirty="0" smtClean="0"/>
            </a:br>
            <a:r>
              <a:rPr lang="en-US" dirty="0" smtClean="0"/>
              <a:t>Date</a:t>
            </a:r>
            <a:endParaRPr lang="en-US" dirty="0"/>
          </a:p>
        </p:txBody>
      </p:sp>
      <p:sp>
        <p:nvSpPr>
          <p:cNvPr id="3" name="Subtitle 2"/>
          <p:cNvSpPr>
            <a:spLocks noGrp="1"/>
          </p:cNvSpPr>
          <p:nvPr>
            <p:ph type="subTitle" idx="1"/>
          </p:nvPr>
        </p:nvSpPr>
        <p:spPr>
          <a:xfrm>
            <a:off x="1524000" y="5189837"/>
            <a:ext cx="9144000" cy="496587"/>
          </a:xfrm>
        </p:spPr>
        <p:txBody>
          <a:bodyPr>
            <a:normAutofit/>
          </a:bodyPr>
          <a:lstStyle/>
          <a:p>
            <a:r>
              <a:rPr lang="en-US" dirty="0" smtClean="0"/>
              <a:t> </a:t>
            </a:r>
            <a:endParaRPr lang="en-US" dirty="0"/>
          </a:p>
        </p:txBody>
      </p:sp>
    </p:spTree>
    <p:extLst>
      <p:ext uri="{BB962C8B-B14F-4D97-AF65-F5344CB8AC3E}">
        <p14:creationId xmlns:p14="http://schemas.microsoft.com/office/powerpoint/2010/main" val="735785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1697"/>
          </a:xfrm>
        </p:spPr>
        <p:txBody>
          <a:bodyPr/>
          <a:lstStyle/>
          <a:p>
            <a:pPr algn="ctr"/>
            <a:r>
              <a:rPr lang="en-US" b="1" dirty="0" smtClean="0"/>
              <a:t>SWOT Analysis</a:t>
            </a:r>
            <a:endParaRPr lang="en-US" b="1" dirty="0"/>
          </a:p>
        </p:txBody>
      </p:sp>
      <p:sp>
        <p:nvSpPr>
          <p:cNvPr id="3" name="Content Placeholder 2"/>
          <p:cNvSpPr>
            <a:spLocks noGrp="1"/>
          </p:cNvSpPr>
          <p:nvPr>
            <p:ph idx="1"/>
          </p:nvPr>
        </p:nvSpPr>
        <p:spPr>
          <a:xfrm>
            <a:off x="838200" y="1322173"/>
            <a:ext cx="10515600" cy="4854790"/>
          </a:xfrm>
        </p:spPr>
        <p:txBody>
          <a:bodyPr/>
          <a:lstStyle/>
          <a:p>
            <a:pPr marL="0" indent="0">
              <a:buNone/>
            </a:pPr>
            <a:r>
              <a:rPr lang="en-US" b="1" dirty="0" smtClean="0"/>
              <a:t>Strengths</a:t>
            </a:r>
          </a:p>
          <a:p>
            <a:r>
              <a:rPr lang="en-US" dirty="0" smtClean="0"/>
              <a:t>Innovative products</a:t>
            </a:r>
          </a:p>
          <a:p>
            <a:r>
              <a:rPr lang="en-US" dirty="0" smtClean="0"/>
              <a:t>Position of leadership</a:t>
            </a:r>
          </a:p>
          <a:p>
            <a:r>
              <a:rPr lang="en-US" dirty="0" smtClean="0"/>
              <a:t>Brand equity</a:t>
            </a:r>
          </a:p>
          <a:p>
            <a:r>
              <a:rPr lang="en-US" dirty="0" smtClean="0"/>
              <a:t>Consumer focus</a:t>
            </a:r>
          </a:p>
          <a:p>
            <a:pPr marL="0" indent="0">
              <a:buNone/>
            </a:pPr>
            <a:r>
              <a:rPr lang="en-US" b="1" dirty="0" smtClean="0"/>
              <a:t>Weaknesses</a:t>
            </a:r>
          </a:p>
          <a:p>
            <a:r>
              <a:rPr lang="en-US" dirty="0" smtClean="0"/>
              <a:t>Product incompatibility </a:t>
            </a:r>
          </a:p>
          <a:p>
            <a:r>
              <a:rPr lang="en-US" dirty="0" smtClean="0"/>
              <a:t>Dependency on few products</a:t>
            </a:r>
          </a:p>
          <a:p>
            <a:r>
              <a:rPr lang="en-US" dirty="0" smtClean="0"/>
              <a:t>Not matching the expectations of customers</a:t>
            </a:r>
            <a:endParaRPr lang="en-US" dirty="0"/>
          </a:p>
        </p:txBody>
      </p:sp>
    </p:spTree>
    <p:extLst>
      <p:ext uri="{BB962C8B-B14F-4D97-AF65-F5344CB8AC3E}">
        <p14:creationId xmlns:p14="http://schemas.microsoft.com/office/powerpoint/2010/main" val="2749390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5837"/>
          </a:xfrm>
        </p:spPr>
        <p:txBody>
          <a:bodyPr/>
          <a:lstStyle/>
          <a:p>
            <a:pPr algn="ctr"/>
            <a:r>
              <a:rPr lang="en-US" b="1" dirty="0" smtClean="0"/>
              <a:t>SWOT Analysis cont.</a:t>
            </a:r>
            <a:endParaRPr lang="en-US" b="1" dirty="0"/>
          </a:p>
        </p:txBody>
      </p:sp>
      <p:sp>
        <p:nvSpPr>
          <p:cNvPr id="3" name="Content Placeholder 2"/>
          <p:cNvSpPr>
            <a:spLocks noGrp="1"/>
          </p:cNvSpPr>
          <p:nvPr>
            <p:ph idx="1"/>
          </p:nvPr>
        </p:nvSpPr>
        <p:spPr>
          <a:xfrm>
            <a:off x="838200" y="1309816"/>
            <a:ext cx="10515600" cy="4867147"/>
          </a:xfrm>
        </p:spPr>
        <p:txBody>
          <a:bodyPr/>
          <a:lstStyle/>
          <a:p>
            <a:pPr marL="0" indent="0">
              <a:buNone/>
            </a:pPr>
            <a:r>
              <a:rPr lang="en-US" b="1" dirty="0" smtClean="0"/>
              <a:t>Opportunities</a:t>
            </a:r>
          </a:p>
          <a:p>
            <a:r>
              <a:rPr lang="en-US" dirty="0" smtClean="0"/>
              <a:t>Technological advancement</a:t>
            </a:r>
          </a:p>
          <a:p>
            <a:r>
              <a:rPr lang="en-US" dirty="0" smtClean="0"/>
              <a:t>The growing market</a:t>
            </a:r>
          </a:p>
          <a:p>
            <a:r>
              <a:rPr lang="en-US" dirty="0" smtClean="0"/>
              <a:t>Apple cars</a:t>
            </a:r>
          </a:p>
          <a:p>
            <a:r>
              <a:rPr lang="en-US" dirty="0" smtClean="0"/>
              <a:t>I watch and apple TV</a:t>
            </a:r>
          </a:p>
          <a:p>
            <a:pPr marL="0" indent="0">
              <a:buNone/>
            </a:pPr>
            <a:r>
              <a:rPr lang="en-US" b="1" dirty="0" smtClean="0"/>
              <a:t>Threats</a:t>
            </a:r>
          </a:p>
          <a:p>
            <a:r>
              <a:rPr lang="en-US" dirty="0" smtClean="0"/>
              <a:t>Competition from more affordable brands</a:t>
            </a:r>
          </a:p>
          <a:p>
            <a:r>
              <a:rPr lang="en-US" dirty="0" smtClean="0"/>
              <a:t>Rising cost of production</a:t>
            </a:r>
          </a:p>
          <a:p>
            <a:endParaRPr lang="en-US" dirty="0"/>
          </a:p>
        </p:txBody>
      </p:sp>
    </p:spTree>
    <p:extLst>
      <p:ext uri="{BB962C8B-B14F-4D97-AF65-F5344CB8AC3E}">
        <p14:creationId xmlns:p14="http://schemas.microsoft.com/office/powerpoint/2010/main" val="4239452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Strategic suggestions for handling weaknesses</a:t>
            </a:r>
            <a:endParaRPr lang="en-US" b="1" dirty="0"/>
          </a:p>
        </p:txBody>
      </p:sp>
      <p:sp>
        <p:nvSpPr>
          <p:cNvPr id="3" name="Content Placeholder 2"/>
          <p:cNvSpPr>
            <a:spLocks noGrp="1"/>
          </p:cNvSpPr>
          <p:nvPr>
            <p:ph idx="1"/>
          </p:nvPr>
        </p:nvSpPr>
        <p:spPr/>
        <p:txBody>
          <a:bodyPr/>
          <a:lstStyle/>
          <a:p>
            <a:r>
              <a:rPr lang="en-US" dirty="0" smtClean="0"/>
              <a:t>Creating compatible software for products</a:t>
            </a:r>
          </a:p>
          <a:p>
            <a:r>
              <a:rPr lang="en-US" dirty="0" smtClean="0"/>
              <a:t> Increasing the number of products</a:t>
            </a:r>
          </a:p>
          <a:p>
            <a:r>
              <a:rPr lang="en-US" dirty="0" smtClean="0"/>
              <a:t>Handling customer expectations diligently</a:t>
            </a:r>
          </a:p>
          <a:p>
            <a:endParaRPr lang="en-US" dirty="0"/>
          </a:p>
        </p:txBody>
      </p:sp>
    </p:spTree>
    <p:extLst>
      <p:ext uri="{BB962C8B-B14F-4D97-AF65-F5344CB8AC3E}">
        <p14:creationId xmlns:p14="http://schemas.microsoft.com/office/powerpoint/2010/main" val="3806561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Strategic suggestions for handling weaknesses cont.</a:t>
            </a:r>
            <a:endParaRPr lang="en-US" b="1" dirty="0"/>
          </a:p>
        </p:txBody>
      </p:sp>
      <p:sp>
        <p:nvSpPr>
          <p:cNvPr id="3" name="Content Placeholder 2"/>
          <p:cNvSpPr>
            <a:spLocks noGrp="1"/>
          </p:cNvSpPr>
          <p:nvPr>
            <p:ph idx="1"/>
          </p:nvPr>
        </p:nvSpPr>
        <p:spPr/>
        <p:txBody>
          <a:bodyPr/>
          <a:lstStyle/>
          <a:p>
            <a:r>
              <a:rPr lang="en-US" dirty="0" smtClean="0"/>
              <a:t>Innovation</a:t>
            </a:r>
          </a:p>
          <a:p>
            <a:r>
              <a:rPr lang="en-US" dirty="0" smtClean="0"/>
              <a:t>Varied pricing</a:t>
            </a:r>
          </a:p>
          <a:p>
            <a:r>
              <a:rPr lang="en-US" dirty="0" smtClean="0"/>
              <a:t>Regulating the cost of production</a:t>
            </a:r>
          </a:p>
          <a:p>
            <a:endParaRPr lang="en-US" dirty="0"/>
          </a:p>
        </p:txBody>
      </p:sp>
    </p:spTree>
    <p:extLst>
      <p:ext uri="{BB962C8B-B14F-4D97-AF65-F5344CB8AC3E}">
        <p14:creationId xmlns:p14="http://schemas.microsoft.com/office/powerpoint/2010/main" val="3894529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PEST Analysis</a:t>
            </a:r>
            <a:endParaRPr lang="en-US" b="1" dirty="0"/>
          </a:p>
        </p:txBody>
      </p:sp>
      <p:sp>
        <p:nvSpPr>
          <p:cNvPr id="3" name="Content Placeholder 2"/>
          <p:cNvSpPr>
            <a:spLocks noGrp="1"/>
          </p:cNvSpPr>
          <p:nvPr>
            <p:ph idx="1"/>
          </p:nvPr>
        </p:nvSpPr>
        <p:spPr>
          <a:xfrm>
            <a:off x="838200" y="1359243"/>
            <a:ext cx="10515600" cy="4817720"/>
          </a:xfrm>
        </p:spPr>
        <p:txBody>
          <a:bodyPr/>
          <a:lstStyle/>
          <a:p>
            <a:pPr marL="0" indent="0">
              <a:buNone/>
            </a:pPr>
            <a:r>
              <a:rPr lang="en-US" b="1" dirty="0" smtClean="0"/>
              <a:t>Political factors</a:t>
            </a:r>
          </a:p>
          <a:p>
            <a:r>
              <a:rPr lang="en-US" dirty="0" smtClean="0"/>
              <a:t>Calls for higher corporate tax</a:t>
            </a:r>
          </a:p>
          <a:p>
            <a:r>
              <a:rPr lang="en-US" dirty="0" smtClean="0"/>
              <a:t>Heavy dependence on low cost manufacturing in China</a:t>
            </a:r>
          </a:p>
          <a:p>
            <a:r>
              <a:rPr lang="en-US" dirty="0" smtClean="0"/>
              <a:t>Anti-Americanism in China</a:t>
            </a:r>
          </a:p>
          <a:p>
            <a:r>
              <a:rPr lang="en-US" dirty="0" smtClean="0"/>
              <a:t>Antitrust concerns</a:t>
            </a:r>
          </a:p>
          <a:p>
            <a:pPr marL="0" indent="0">
              <a:buNone/>
            </a:pPr>
            <a:r>
              <a:rPr lang="en-US" b="1" dirty="0" smtClean="0"/>
              <a:t>Economic factors</a:t>
            </a:r>
          </a:p>
          <a:p>
            <a:r>
              <a:rPr lang="en-US" dirty="0" smtClean="0"/>
              <a:t>Increased labor cost in China</a:t>
            </a:r>
          </a:p>
          <a:p>
            <a:r>
              <a:rPr lang="en-US" dirty="0" smtClean="0"/>
              <a:t>Stagnating middle-class income in developed countries</a:t>
            </a:r>
          </a:p>
          <a:p>
            <a:r>
              <a:rPr lang="en-US" dirty="0" smtClean="0"/>
              <a:t>Foreign exchange rate increase</a:t>
            </a:r>
          </a:p>
          <a:p>
            <a:pPr marL="0" indent="0">
              <a:buNone/>
            </a:pPr>
            <a:endParaRPr lang="en-US" dirty="0"/>
          </a:p>
        </p:txBody>
      </p:sp>
    </p:spTree>
    <p:extLst>
      <p:ext uri="{BB962C8B-B14F-4D97-AF65-F5344CB8AC3E}">
        <p14:creationId xmlns:p14="http://schemas.microsoft.com/office/powerpoint/2010/main" val="3957998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92972"/>
          </a:xfrm>
        </p:spPr>
        <p:txBody>
          <a:bodyPr/>
          <a:lstStyle/>
          <a:p>
            <a:pPr algn="ctr"/>
            <a:r>
              <a:rPr lang="en-US" b="1" dirty="0" smtClean="0"/>
              <a:t>PEST Analysis cont.</a:t>
            </a:r>
            <a:endParaRPr lang="en-US" b="1" dirty="0"/>
          </a:p>
        </p:txBody>
      </p:sp>
      <p:sp>
        <p:nvSpPr>
          <p:cNvPr id="3" name="Content Placeholder 2"/>
          <p:cNvSpPr>
            <a:spLocks noGrp="1"/>
          </p:cNvSpPr>
          <p:nvPr>
            <p:ph idx="1"/>
          </p:nvPr>
        </p:nvSpPr>
        <p:spPr>
          <a:xfrm>
            <a:off x="838200" y="1272746"/>
            <a:ext cx="10515600" cy="5177481"/>
          </a:xfrm>
        </p:spPr>
        <p:txBody>
          <a:bodyPr/>
          <a:lstStyle/>
          <a:p>
            <a:pPr marL="0" indent="0">
              <a:buNone/>
            </a:pPr>
            <a:r>
              <a:rPr lang="en-US" b="1" dirty="0" smtClean="0"/>
              <a:t>Social factors</a:t>
            </a:r>
          </a:p>
          <a:p>
            <a:r>
              <a:rPr lang="en-US" dirty="0" smtClean="0"/>
              <a:t>Consumer spending growth in unfamiliar regions</a:t>
            </a:r>
          </a:p>
          <a:p>
            <a:r>
              <a:rPr lang="en-US" dirty="0" smtClean="0"/>
              <a:t>Younger consumers lack attachment to Apple</a:t>
            </a:r>
          </a:p>
          <a:p>
            <a:r>
              <a:rPr lang="en-US" dirty="0" smtClean="0"/>
              <a:t>Backlash against expensive products</a:t>
            </a:r>
          </a:p>
          <a:p>
            <a:r>
              <a:rPr lang="en-US" dirty="0" smtClean="0"/>
              <a:t>Close connections to China</a:t>
            </a:r>
          </a:p>
          <a:p>
            <a:r>
              <a:rPr lang="en-US" dirty="0" smtClean="0"/>
              <a:t>Music marketing strategy has created resentment</a:t>
            </a:r>
          </a:p>
          <a:p>
            <a:pPr marL="0" indent="0">
              <a:buNone/>
            </a:pPr>
            <a:r>
              <a:rPr lang="en-US" b="1" dirty="0" smtClean="0"/>
              <a:t>Technological factors</a:t>
            </a:r>
          </a:p>
          <a:p>
            <a:r>
              <a:rPr lang="en-US" dirty="0" smtClean="0"/>
              <a:t>Competitors like Samsung duplicating Apple</a:t>
            </a:r>
          </a:p>
          <a:p>
            <a:r>
              <a:rPr lang="en-US" dirty="0" smtClean="0"/>
              <a:t>Apple’s operating systems limits consumers</a:t>
            </a:r>
          </a:p>
          <a:p>
            <a:r>
              <a:rPr lang="en-US" dirty="0" smtClean="0"/>
              <a:t>Cyber security</a:t>
            </a:r>
            <a:endParaRPr lang="en-US" dirty="0"/>
          </a:p>
        </p:txBody>
      </p:sp>
    </p:spTree>
    <p:extLst>
      <p:ext uri="{BB962C8B-B14F-4D97-AF65-F5344CB8AC3E}">
        <p14:creationId xmlns:p14="http://schemas.microsoft.com/office/powerpoint/2010/main" val="4203996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Strategic suggestions for social factors</a:t>
            </a:r>
            <a:endParaRPr lang="en-US" b="1" dirty="0"/>
          </a:p>
        </p:txBody>
      </p:sp>
      <p:sp>
        <p:nvSpPr>
          <p:cNvPr id="3" name="Content Placeholder 2"/>
          <p:cNvSpPr>
            <a:spLocks noGrp="1"/>
          </p:cNvSpPr>
          <p:nvPr>
            <p:ph idx="1"/>
          </p:nvPr>
        </p:nvSpPr>
        <p:spPr/>
        <p:txBody>
          <a:bodyPr/>
          <a:lstStyle/>
          <a:p>
            <a:r>
              <a:rPr lang="en-US" dirty="0" smtClean="0"/>
              <a:t>Marketing and promotion in growing regions</a:t>
            </a:r>
          </a:p>
          <a:p>
            <a:r>
              <a:rPr lang="en-US" dirty="0" smtClean="0"/>
              <a:t>Marketing to the younger generation</a:t>
            </a:r>
          </a:p>
          <a:p>
            <a:r>
              <a:rPr lang="en-US" dirty="0" smtClean="0"/>
              <a:t>Reduction of prices</a:t>
            </a:r>
          </a:p>
          <a:p>
            <a:r>
              <a:rPr lang="en-US" dirty="0" smtClean="0"/>
              <a:t>Reduction of close connection to China</a:t>
            </a:r>
            <a:endParaRPr lang="en-US" dirty="0"/>
          </a:p>
        </p:txBody>
      </p:sp>
    </p:spTree>
    <p:extLst>
      <p:ext uri="{BB962C8B-B14F-4D97-AF65-F5344CB8AC3E}">
        <p14:creationId xmlns:p14="http://schemas.microsoft.com/office/powerpoint/2010/main" val="926012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Strategic suggestions cont.</a:t>
            </a:r>
            <a:endParaRPr lang="en-US" b="1" dirty="0"/>
          </a:p>
        </p:txBody>
      </p:sp>
      <p:sp>
        <p:nvSpPr>
          <p:cNvPr id="3" name="Content Placeholder 2"/>
          <p:cNvSpPr>
            <a:spLocks noGrp="1"/>
          </p:cNvSpPr>
          <p:nvPr>
            <p:ph idx="1"/>
          </p:nvPr>
        </p:nvSpPr>
        <p:spPr/>
        <p:txBody>
          <a:bodyPr/>
          <a:lstStyle/>
          <a:p>
            <a:r>
              <a:rPr lang="en-US" dirty="0" smtClean="0"/>
              <a:t>Fair music marketing strategies</a:t>
            </a:r>
          </a:p>
          <a:p>
            <a:r>
              <a:rPr lang="en-US" dirty="0" smtClean="0"/>
              <a:t>Corporate social responsibility</a:t>
            </a:r>
          </a:p>
          <a:p>
            <a:r>
              <a:rPr lang="en-US" dirty="0" smtClean="0"/>
              <a:t>Ethical guidelines compliance</a:t>
            </a:r>
          </a:p>
          <a:p>
            <a:endParaRPr lang="en-US" dirty="0"/>
          </a:p>
        </p:txBody>
      </p:sp>
    </p:spTree>
    <p:extLst>
      <p:ext uri="{BB962C8B-B14F-4D97-AF65-F5344CB8AC3E}">
        <p14:creationId xmlns:p14="http://schemas.microsoft.com/office/powerpoint/2010/main" val="3434900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Aversa, P., </a:t>
            </a:r>
            <a:r>
              <a:rPr lang="en-US" dirty="0" err="1" smtClean="0"/>
              <a:t>Haefliger</a:t>
            </a:r>
            <a:r>
              <a:rPr lang="en-US" dirty="0" smtClean="0"/>
              <a:t>, S., &amp; Reza, D. G. (2017). Building a winning business 	model portfolio. </a:t>
            </a:r>
            <a:r>
              <a:rPr lang="en-US" i="1" dirty="0" smtClean="0"/>
              <a:t>MIT Sloan Management Review</a:t>
            </a:r>
            <a:r>
              <a:rPr lang="en-US" dirty="0" smtClean="0"/>
              <a:t>, </a:t>
            </a:r>
            <a:r>
              <a:rPr lang="en-US" i="1" dirty="0" smtClean="0"/>
              <a:t>58</a:t>
            </a:r>
            <a:r>
              <a:rPr lang="en-US" dirty="0" smtClean="0"/>
              <a:t>(4), 49-54.</a:t>
            </a:r>
          </a:p>
          <a:p>
            <a:pPr marL="0" indent="0">
              <a:buNone/>
            </a:pPr>
            <a:r>
              <a:rPr lang="en-US" dirty="0" smtClean="0"/>
              <a:t>Chen, C. M., &amp; Ann, B. Y. (2016). Efficiencies vs. importance-performance		 analysis for the leading smartphone brands of Apple, Samsung and 	HTC. </a:t>
            </a:r>
            <a:r>
              <a:rPr lang="en-US" i="1" dirty="0" smtClean="0"/>
              <a:t>Total Quality Management &amp; Business Excellence</a:t>
            </a:r>
            <a:r>
              <a:rPr lang="en-US" dirty="0" smtClean="0"/>
              <a:t>, </a:t>
            </a:r>
            <a:r>
              <a:rPr lang="en-US" i="1" dirty="0" smtClean="0"/>
              <a:t>27</a:t>
            </a:r>
            <a:r>
              <a:rPr lang="en-US" dirty="0" smtClean="0"/>
              <a:t>(3-4), 227-	249.</a:t>
            </a:r>
            <a:endParaRPr lang="en-US" dirty="0" smtClean="0"/>
          </a:p>
          <a:p>
            <a:pPr marL="0" indent="0">
              <a:buNone/>
            </a:pPr>
            <a:r>
              <a:rPr lang="en-US" dirty="0" err="1" smtClean="0"/>
              <a:t>Gardere</a:t>
            </a:r>
            <a:r>
              <a:rPr lang="en-US" dirty="0" smtClean="0"/>
              <a:t>, J., </a:t>
            </a:r>
            <a:r>
              <a:rPr lang="en-US" dirty="0" err="1" smtClean="0"/>
              <a:t>Sharir</a:t>
            </a:r>
            <a:r>
              <a:rPr lang="en-US" dirty="0" smtClean="0"/>
              <a:t>, D., &amp; </a:t>
            </a:r>
            <a:r>
              <a:rPr lang="en-US" dirty="0" err="1" smtClean="0"/>
              <a:t>Maman</a:t>
            </a:r>
            <a:r>
              <a:rPr lang="en-US" dirty="0" smtClean="0"/>
              <a:t>, Y. (2018). Consulting and Executive 	Coaching on Future Trends: The Need for a Long Term Vision with		 Apple and Samsung. </a:t>
            </a:r>
            <a:r>
              <a:rPr lang="en-US" i="1" dirty="0" smtClean="0"/>
              <a:t>International Journal of Business and Social 	Science</a:t>
            </a:r>
            <a:r>
              <a:rPr lang="en-US" dirty="0" smtClean="0"/>
              <a:t>, </a:t>
            </a:r>
            <a:r>
              <a:rPr lang="en-US" i="1" dirty="0" smtClean="0"/>
              <a:t>9</a:t>
            </a:r>
            <a:r>
              <a:rPr lang="en-US" dirty="0" smtClean="0"/>
              <a:t>(3).</a:t>
            </a:r>
          </a:p>
          <a:p>
            <a:pPr marL="0" indent="0">
              <a:buNone/>
            </a:pPr>
            <a:r>
              <a:rPr lang="en-US" dirty="0" smtClean="0"/>
              <a:t>Khan, U. A., </a:t>
            </a:r>
            <a:r>
              <a:rPr lang="en-US" dirty="0" err="1" smtClean="0"/>
              <a:t>Alam</a:t>
            </a:r>
            <a:r>
              <a:rPr lang="en-US" dirty="0" smtClean="0"/>
              <a:t>, M. N., &amp; </a:t>
            </a:r>
            <a:r>
              <a:rPr lang="en-US" dirty="0" err="1" smtClean="0"/>
              <a:t>Alam</a:t>
            </a:r>
            <a:r>
              <a:rPr lang="en-US" dirty="0" smtClean="0"/>
              <a:t>, S. (2015). A critical analysis of internal and	 external environment of Apple Inc. </a:t>
            </a:r>
            <a:r>
              <a:rPr lang="en-US" i="1" dirty="0" smtClean="0"/>
              <a:t>International Journal of 	Economics, Commerce and Management</a:t>
            </a:r>
            <a:r>
              <a:rPr lang="en-US" dirty="0" smtClean="0"/>
              <a:t>, </a:t>
            </a:r>
            <a:r>
              <a:rPr lang="en-US" i="1" dirty="0" smtClean="0"/>
              <a:t>3</a:t>
            </a:r>
            <a:r>
              <a:rPr lang="en-US" dirty="0" smtClean="0"/>
              <a:t>(6), 955-961.</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41988483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753</Words>
  <Application>Microsoft Office PowerPoint</Application>
  <PresentationFormat>Widescreen</PresentationFormat>
  <Paragraphs>80</Paragraphs>
  <Slides>10</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SWOT and PEST Analysis Apple Inc. Name Class Name Date</vt:lpstr>
      <vt:lpstr>SWOT Analysis</vt:lpstr>
      <vt:lpstr>SWOT Analysis cont.</vt:lpstr>
      <vt:lpstr>Strategic suggestions for handling weaknesses</vt:lpstr>
      <vt:lpstr>Strategic suggestions for handling weaknesses cont.</vt:lpstr>
      <vt:lpstr>PEST Analysis</vt:lpstr>
      <vt:lpstr>PEST Analysis cont.</vt:lpstr>
      <vt:lpstr>Strategic suggestions for social factors</vt:lpstr>
      <vt:lpstr>Strategic suggestions cont.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and PEST Analysis Apple Inc. Name Class Name Date</dc:title>
  <dc:creator>ICTADMIN</dc:creator>
  <cp:lastModifiedBy>ICTADMIN</cp:lastModifiedBy>
  <cp:revision>10</cp:revision>
  <dcterms:created xsi:type="dcterms:W3CDTF">2019-06-10T12:18:55Z</dcterms:created>
  <dcterms:modified xsi:type="dcterms:W3CDTF">2019-06-10T13:47:23Z</dcterms:modified>
</cp:coreProperties>
</file>